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7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16C"/>
    <a:srgbClr val="232321"/>
    <a:srgbClr val="F9CACA"/>
    <a:srgbClr val="FFEDAA"/>
    <a:srgbClr val="F39C93"/>
    <a:srgbClr val="F1884C"/>
    <a:srgbClr val="C0DFC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95" y="4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ro/resources/romania-teaching-resources-ciclul-primar-ccd-ciclul-curricular-de-dezvoltare-clasele-iii-si-vi-limba-romana/romania-teaching-resources-ciclul-primar-ccd-ciclul-curricular-de-dezvoltare-clasele-iii-si-vi-limba-romana-gramatica/romania-teaching-resources-ciclul-primar-ccd-ciclul-curricular-de-dezvoltare-clasele-iii-si-vi-limba-romana-gramatica-parti-de-propozitie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twinkl.ro/resources/romania-teaching-resources-ciclul-primar-ccd-ciclul-curricular-de-dezvoltare-clasele-iii-si-vi-limba-romana/romania-teaching-resources-ciclul-primar-ccd-ciclul-curricular-de-dezvoltare-clasele-iii-si-vi-limba-romana-gramatica/romania-teaching-resources-ciclul-primar-ccd-ciclul-curricular-de-dezvoltare-clasele-iii-si-vi-limba-romana-gramatica-parti-de-propoziti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6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1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70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86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5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81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64" y="2514600"/>
            <a:ext cx="2954767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8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4/24/2021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8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667" r:id="rId20"/>
    <p:sldLayoutId id="214748366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arturesti.ro/carte/micul-print-27792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uresti.ro/carte/micul-print-27792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slideshare.net/milibucur/copilarie-14248880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diteea.blogspot.com/2008_09_01_archive.html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iteea.blogspot.com/2008_09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olectiadepovesti.wordpress.com/2018/02/10/micul-print-21/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potam.ro/La-zi/10-citate-din-micul-print-care-ti-vor-face-viata-mai-frumoasa-art539679639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iteea.blogspot.com/2008_09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erente.ro/vulpea-informatii-divers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ubescsacitesc.ro/antoine-de-saint-exuperymicul-pri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rosu.ro/wallpapers-pasari-poze-cu-pasari-imagini-cu-pasari-frumoase-pentru-wallpapers/wallpapers_pasari_8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4ADB8-0039-4CAF-B616-D148A835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5" y="168452"/>
            <a:ext cx="4987905" cy="4987905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88A632C-EAEE-4FDB-83C8-DF8196ACC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71641" y="5931861"/>
            <a:ext cx="683285" cy="926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6981D-9D1D-40A8-8228-E63E4BB10186}"/>
              </a:ext>
            </a:extLst>
          </p:cNvPr>
          <p:cNvSpPr txBox="1"/>
          <p:nvPr/>
        </p:nvSpPr>
        <p:spPr>
          <a:xfrm>
            <a:off x="3518705" y="4485205"/>
            <a:ext cx="4555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6000" b="1" dirty="0">
                <a:solidFill>
                  <a:schemeClr val="accent2"/>
                </a:solidFill>
              </a:rPr>
              <a:t>PREDICATUL</a:t>
            </a:r>
            <a:endParaRPr 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1EE660F-5B07-4B75-80A3-0649593B2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1641" y="5931861"/>
            <a:ext cx="683285" cy="926139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7339328-D8DE-48EA-90EA-0AB743E8D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2554" y="0"/>
            <a:ext cx="9176554" cy="68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740583"/>
            <a:ext cx="7632700" cy="833663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800000" bIns="108000">
            <a:spAutoFit/>
          </a:bodyPr>
          <a:lstStyle/>
          <a:p>
            <a:r>
              <a:rPr lang="en-GB" sz="2000" dirty="0"/>
              <a:t>Când </a:t>
            </a:r>
            <a:r>
              <a:rPr lang="en-GB" sz="2000" dirty="0" err="1"/>
              <a:t>folosim</a:t>
            </a:r>
            <a:r>
              <a:rPr lang="en-GB" sz="2000" dirty="0"/>
              <a:t> un </a:t>
            </a:r>
            <a:r>
              <a:rPr lang="en-GB" sz="2000" dirty="0" err="1"/>
              <a:t>cuvânt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propoziție</a:t>
            </a:r>
            <a:r>
              <a:rPr lang="en-GB" sz="2000" dirty="0"/>
              <a:t> </a:t>
            </a:r>
            <a:r>
              <a:rPr lang="en-GB" sz="2000" dirty="0" err="1"/>
              <a:t>acesta</a:t>
            </a:r>
            <a:r>
              <a:rPr lang="en-GB" sz="2000" dirty="0"/>
              <a:t> </a:t>
            </a:r>
            <a:r>
              <a:rPr lang="en-GB" sz="2000" dirty="0" err="1"/>
              <a:t>devine</a:t>
            </a:r>
            <a:r>
              <a:rPr lang="en-GB" sz="2000" dirty="0"/>
              <a:t> </a:t>
            </a:r>
            <a:r>
              <a:rPr lang="en-GB" sz="2000" b="1" dirty="0"/>
              <a:t>parte de </a:t>
            </a:r>
            <a:r>
              <a:rPr lang="en-GB" sz="2000" b="1" dirty="0" err="1"/>
              <a:t>propoziție</a:t>
            </a:r>
            <a:r>
              <a:rPr lang="en-GB" sz="20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283751"/>
            <a:ext cx="7632700" cy="833663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2160000" bIns="108000">
            <a:spAutoFit/>
          </a:bodyPr>
          <a:lstStyle/>
          <a:p>
            <a:r>
              <a:rPr lang="en-GB" sz="2000" dirty="0" err="1"/>
              <a:t>Fiecare</a:t>
            </a:r>
            <a:r>
              <a:rPr lang="en-GB" sz="2000" dirty="0"/>
              <a:t> parte de </a:t>
            </a:r>
            <a:r>
              <a:rPr lang="en-GB" sz="2000" dirty="0" err="1"/>
              <a:t>propoziție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exprimată</a:t>
            </a:r>
            <a:r>
              <a:rPr lang="en-GB" sz="2000" dirty="0"/>
              <a:t> </a:t>
            </a:r>
            <a:r>
              <a:rPr lang="en-GB" sz="2000" dirty="0" err="1"/>
              <a:t>printr</a:t>
            </a:r>
            <a:r>
              <a:rPr lang="en-GB" sz="2000" dirty="0"/>
              <a:t>-o </a:t>
            </a:r>
            <a:r>
              <a:rPr lang="en-GB" sz="2000" b="1" dirty="0"/>
              <a:t>parte de </a:t>
            </a:r>
            <a:r>
              <a:rPr lang="en-GB" sz="2000" b="1" dirty="0" err="1"/>
              <a:t>vorbire</a:t>
            </a:r>
            <a:r>
              <a:rPr lang="en-GB" sz="2000" dirty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Cuvântul ca parte de </a:t>
            </a:r>
            <a:r>
              <a:rPr lang="en-GB" dirty="0" err="1"/>
              <a:t>propoziție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" y="2884706"/>
            <a:ext cx="847300" cy="1088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1" y="2884708"/>
            <a:ext cx="1283423" cy="823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3843" y="2884706"/>
            <a:ext cx="847300" cy="1088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64132" y="2884705"/>
            <a:ext cx="868531" cy="10885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42" y="2884708"/>
            <a:ext cx="1283423" cy="823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2571E-6991-43B0-95E1-5EE264CEF51A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C0C0C0"/>
                </a:highlight>
              </a:rPr>
              <a:t>Predicatul</a:t>
            </a:r>
            <a:endParaRPr lang="en-US" sz="1200" dirty="0">
              <a:highlight>
                <a:srgbClr val="C0C0C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1AF7C-317D-4309-AB5C-877E77EBD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8373" y="2095498"/>
            <a:ext cx="2381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3182778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o-RO" sz="3200" b="1" dirty="0"/>
              <a:t>Prințul udă floarea</a:t>
            </a:r>
            <a:r>
              <a:rPr lang="it-IT" sz="3200" b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885" y="3171501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o-RO" sz="3200" b="1" dirty="0"/>
              <a:t>Prințul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udă</a:t>
            </a:r>
            <a:r>
              <a:rPr lang="it-IT" sz="3200" b="1" dirty="0"/>
              <a:t> </a:t>
            </a:r>
            <a:r>
              <a:rPr lang="ro-RO" sz="3200" b="1" dirty="0"/>
              <a:t>floarea</a:t>
            </a:r>
            <a:r>
              <a:rPr lang="it-IT" sz="3200" b="1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418" y="3151981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o-RO" sz="3200" b="1" dirty="0"/>
              <a:t>Micul prinț mângâie vulpea</a:t>
            </a:r>
            <a:r>
              <a:rPr lang="it-IT" sz="32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418" y="317372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3200" b="1" dirty="0"/>
              <a:t>Micul </a:t>
            </a:r>
            <a:r>
              <a:rPr lang="ro-RO" sz="3200" b="1" dirty="0"/>
              <a:t>prinț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mângâie</a:t>
            </a:r>
            <a:r>
              <a:rPr lang="it-IT" sz="3200" b="1" dirty="0"/>
              <a:t> </a:t>
            </a:r>
            <a:r>
              <a:rPr lang="ro-RO" sz="3200" b="1" dirty="0"/>
              <a:t>vulpea</a:t>
            </a:r>
            <a:r>
              <a:rPr lang="it-IT" sz="3200" b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02324"/>
            <a:ext cx="7632700" cy="833663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2000" dirty="0"/>
              <a:t>Predicatul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partea</a:t>
            </a:r>
            <a:r>
              <a:rPr lang="en-GB" sz="2000" dirty="0"/>
              <a:t> </a:t>
            </a:r>
            <a:r>
              <a:rPr lang="en-GB" sz="2000" dirty="0" err="1"/>
              <a:t>principală</a:t>
            </a:r>
            <a:r>
              <a:rPr lang="en-GB" sz="2000" dirty="0"/>
              <a:t> de </a:t>
            </a:r>
            <a:r>
              <a:rPr lang="en-GB" sz="2000" dirty="0" err="1"/>
              <a:t>propoziție</a:t>
            </a:r>
            <a:r>
              <a:rPr lang="en-GB" sz="2000" dirty="0"/>
              <a:t> care </a:t>
            </a:r>
            <a:r>
              <a:rPr lang="en-GB" sz="2000" dirty="0" err="1"/>
              <a:t>arată</a:t>
            </a:r>
            <a:r>
              <a:rPr lang="en-GB" sz="2000" dirty="0"/>
              <a:t> </a:t>
            </a:r>
          </a:p>
          <a:p>
            <a:r>
              <a:rPr lang="en-GB" sz="2000" b="1" dirty="0" err="1"/>
              <a:t>ce</a:t>
            </a:r>
            <a:r>
              <a:rPr lang="en-GB" sz="2000" b="1" dirty="0"/>
              <a:t> face </a:t>
            </a:r>
            <a:r>
              <a:rPr lang="en-GB" sz="2000" b="1" dirty="0" err="1"/>
              <a:t>sau</a:t>
            </a:r>
            <a:r>
              <a:rPr lang="en-GB" sz="2000" b="1" dirty="0"/>
              <a:t> </a:t>
            </a:r>
            <a:r>
              <a:rPr lang="en-GB" sz="2000" b="1" dirty="0" err="1"/>
              <a:t>ce</a:t>
            </a:r>
            <a:r>
              <a:rPr lang="en-GB" sz="2000" b="1" dirty="0"/>
              <a:t> se </a:t>
            </a:r>
            <a:r>
              <a:rPr lang="en-GB" sz="2000" b="1" dirty="0" err="1"/>
              <a:t>spune</a:t>
            </a:r>
            <a:r>
              <a:rPr lang="en-GB" sz="2000" b="1" dirty="0"/>
              <a:t> </a:t>
            </a:r>
            <a:r>
              <a:rPr lang="en-GB" sz="2000" b="1" dirty="0" err="1"/>
              <a:t>despre</a:t>
            </a:r>
            <a:r>
              <a:rPr lang="en-GB" sz="2000" b="1" dirty="0"/>
              <a:t> </a:t>
            </a:r>
            <a:r>
              <a:rPr lang="ro-RO" sz="2000" b="1" dirty="0"/>
              <a:t>o ființă sau un lucru</a:t>
            </a:r>
            <a:r>
              <a:rPr lang="en-GB" sz="20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2899" y="3014202"/>
            <a:ext cx="7620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EA516C"/>
                </a:solidFill>
              </a:rPr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6309" y="2986815"/>
            <a:ext cx="90678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b="1" dirty="0">
                <a:solidFill>
                  <a:srgbClr val="EA516C"/>
                </a:solidFill>
              </a:rPr>
              <a:t>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4495" y="2884312"/>
            <a:ext cx="3325471" cy="3724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24862" y="3809590"/>
            <a:ext cx="2725517" cy="20463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81381" y="4548309"/>
            <a:ext cx="4528242" cy="833663"/>
          </a:xfrm>
          <a:prstGeom prst="rect">
            <a:avLst/>
          </a:prstGeom>
          <a:solidFill>
            <a:srgbClr val="F9CACA"/>
          </a:solidFill>
        </p:spPr>
        <p:txBody>
          <a:bodyPr wrap="square" lIns="108000" tIns="108000" rIns="1080000" bIns="108000">
            <a:spAutoFit/>
          </a:bodyPr>
          <a:lstStyle/>
          <a:p>
            <a:pPr algn="ctr"/>
            <a:r>
              <a:rPr lang="it-IT" sz="2000" b="1" dirty="0"/>
              <a:t>La ce întrebare</a:t>
            </a:r>
            <a:r>
              <a:rPr lang="ro-RO" sz="2000" b="1" dirty="0"/>
              <a:t> </a:t>
            </a:r>
            <a:r>
              <a:rPr lang="it-IT" sz="2000" b="1" dirty="0"/>
              <a:t>răspund cuvintele subliniate? </a:t>
            </a:r>
            <a:endParaRPr lang="en-GB" sz="2000" b="1" dirty="0"/>
          </a:p>
        </p:txBody>
      </p:sp>
      <p:sp>
        <p:nvSpPr>
          <p:cNvPr id="19" name="Oval 18"/>
          <p:cNvSpPr/>
          <p:nvPr/>
        </p:nvSpPr>
        <p:spPr>
          <a:xfrm>
            <a:off x="7128350" y="4335141"/>
            <a:ext cx="1260000" cy="1260000"/>
          </a:xfrm>
          <a:prstGeom prst="ellipse">
            <a:avLst/>
          </a:prstGeom>
          <a:solidFill>
            <a:srgbClr val="F39C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sz="9600" b="1" dirty="0">
                <a:ln w="28575">
                  <a:solidFill>
                    <a:srgbClr val="EA516C"/>
                  </a:solidFill>
                </a:ln>
              </a:rPr>
              <a:t>?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Predicatul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6FD13-709A-49E7-994C-1058115233FA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42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7" grpId="1"/>
      <p:bldP spid="10" grpId="0"/>
      <p:bldP spid="10" grpId="1"/>
      <p:bldP spid="11" grpId="0"/>
      <p:bldP spid="11" grpId="1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Ce face?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2732" y="2513160"/>
            <a:ext cx="4140635" cy="710552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pPr algn="r"/>
            <a:r>
              <a:rPr lang="it-IT" sz="3200" b="1" dirty="0"/>
              <a:t>Ce face M</a:t>
            </a:r>
            <a:r>
              <a:rPr lang="ro-RO" sz="3200" b="1" dirty="0"/>
              <a:t>icul prinț</a:t>
            </a:r>
            <a:r>
              <a:rPr lang="it-IT" sz="3200" b="1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2905" y="1610140"/>
            <a:ext cx="60686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3200" b="1" dirty="0"/>
              <a:t>M</a:t>
            </a:r>
            <a:r>
              <a:rPr lang="ro-RO" sz="3200" b="1" dirty="0"/>
              <a:t>icul prinț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mângâie </a:t>
            </a:r>
            <a:r>
              <a:rPr lang="ro-RO" sz="3200" b="1" dirty="0"/>
              <a:t>vulpea</a:t>
            </a:r>
            <a:r>
              <a:rPr lang="it-IT" sz="3200" b="1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407755" y="3634289"/>
            <a:ext cx="4318960" cy="24276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08347" y="2513160"/>
            <a:ext cx="2037144" cy="710552"/>
          </a:xfrm>
          <a:prstGeom prst="rect">
            <a:avLst/>
          </a:prstGeom>
          <a:solidFill>
            <a:srgbClr val="F9CAC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ro-RO" sz="3200" b="1" dirty="0"/>
              <a:t>Mângâie</a:t>
            </a:r>
            <a:r>
              <a:rPr lang="it-IT" sz="32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7E8BB-3C45-414C-A0C7-0C646EFEE042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78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Ce face?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113" y="2600881"/>
            <a:ext cx="3327400" cy="710552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pPr algn="r"/>
            <a:r>
              <a:rPr lang="it-IT" sz="3200" b="1" dirty="0"/>
              <a:t>Ce fac</a:t>
            </a:r>
            <a:r>
              <a:rPr lang="ro-RO" sz="3200" b="1" dirty="0"/>
              <a:t>e prințul</a:t>
            </a:r>
            <a:r>
              <a:rPr lang="it-IT" sz="3200" b="1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1975" y="1473201"/>
            <a:ext cx="54800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o-RO" sz="3200" b="1" dirty="0"/>
              <a:t>Prințul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udă</a:t>
            </a:r>
            <a:r>
              <a:rPr lang="it-IT" sz="3200" b="1" dirty="0"/>
              <a:t> </a:t>
            </a:r>
            <a:r>
              <a:rPr lang="ro-RO" sz="3200" b="1" dirty="0"/>
              <a:t>trandafirul</a:t>
            </a:r>
            <a:r>
              <a:rPr lang="it-IT" sz="3200" b="1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0149" y="3728561"/>
            <a:ext cx="2914650" cy="710552"/>
          </a:xfrm>
          <a:prstGeom prst="rect">
            <a:avLst/>
          </a:prstGeom>
          <a:solidFill>
            <a:srgbClr val="F9CAC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ro-RO" sz="3200" b="1" dirty="0"/>
              <a:t>Udă</a:t>
            </a:r>
            <a:r>
              <a:rPr lang="it-IT" sz="3200" b="1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72392" y="2190894"/>
            <a:ext cx="3591461" cy="4022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B605F-BF4C-432D-81CB-CE579446835E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01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2324893"/>
            <a:ext cx="4672693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3200" b="1" dirty="0"/>
              <a:t>Vulpea vine lângă prinț</a:t>
            </a:r>
            <a:r>
              <a:rPr lang="it-IT" sz="3200" b="1" dirty="0"/>
              <a:t>.</a:t>
            </a:r>
            <a:r>
              <a:rPr lang="ro-RO" sz="3200" b="1" dirty="0"/>
              <a:t> Ea îl salută. El o cheamă la joacă. Vulpea îl refuză. Prințul caută oameni. Vulpea fuge de ei. Oamenii o vânează.</a:t>
            </a:r>
            <a:r>
              <a:rPr lang="it-IT" sz="3200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473201"/>
            <a:ext cx="7632700" cy="525886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2000" dirty="0"/>
              <a:t>Identifică </a:t>
            </a:r>
            <a:r>
              <a:rPr lang="en-GB" sz="2000" dirty="0" err="1"/>
              <a:t>predicatele</a:t>
            </a:r>
            <a:r>
              <a:rPr lang="en-GB" sz="2000" dirty="0"/>
              <a:t> din </a:t>
            </a:r>
            <a:r>
              <a:rPr lang="en-GB" sz="2000" dirty="0" err="1"/>
              <a:t>textul</a:t>
            </a:r>
            <a:r>
              <a:rPr lang="en-GB" sz="2000" dirty="0"/>
              <a:t> </a:t>
            </a:r>
            <a:r>
              <a:rPr lang="en-GB" sz="2000" dirty="0" err="1"/>
              <a:t>următor</a:t>
            </a:r>
            <a:r>
              <a:rPr lang="en-GB" sz="2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Aprofundează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451487" y="3198930"/>
            <a:ext cx="3453861" cy="22357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2506" y="2324893"/>
            <a:ext cx="4672693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3200" b="1" dirty="0"/>
              <a:t>Vulpea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vine</a:t>
            </a:r>
            <a:r>
              <a:rPr lang="ro-RO" sz="3200" b="1" dirty="0">
                <a:solidFill>
                  <a:srgbClr val="EA516C"/>
                </a:solidFill>
              </a:rPr>
              <a:t> </a:t>
            </a:r>
            <a:r>
              <a:rPr lang="ro-RO" sz="3200" b="1" dirty="0"/>
              <a:t>lângă prinț.</a:t>
            </a:r>
            <a:r>
              <a:rPr lang="it-IT" sz="3200" b="1" dirty="0"/>
              <a:t> </a:t>
            </a:r>
            <a:r>
              <a:rPr lang="ro-RO" sz="3200" b="1" dirty="0"/>
              <a:t>Ea îl </a:t>
            </a:r>
            <a:r>
              <a:rPr lang="ro-RO" sz="3200" b="1" u="sng" dirty="0">
                <a:solidFill>
                  <a:srgbClr val="EA516C"/>
                </a:solidFill>
              </a:rPr>
              <a:t>salută</a:t>
            </a:r>
            <a:r>
              <a:rPr lang="ro-RO" sz="3200" b="1" dirty="0"/>
              <a:t>. El o</a:t>
            </a:r>
            <a:r>
              <a:rPr lang="it-IT" sz="3200" b="1" dirty="0"/>
              <a:t> </a:t>
            </a:r>
            <a:r>
              <a:rPr lang="ro-RO" sz="3200" b="1" u="sng" dirty="0">
                <a:solidFill>
                  <a:srgbClr val="EA516C"/>
                </a:solidFill>
              </a:rPr>
              <a:t>cheamă</a:t>
            </a:r>
            <a:r>
              <a:rPr lang="it-IT" sz="3200" b="1" u="sng" dirty="0">
                <a:solidFill>
                  <a:srgbClr val="EA516C"/>
                </a:solidFill>
              </a:rPr>
              <a:t> </a:t>
            </a:r>
            <a:r>
              <a:rPr lang="ro-RO" sz="3200" b="1" dirty="0"/>
              <a:t>la joacă</a:t>
            </a:r>
            <a:r>
              <a:rPr lang="it-IT" sz="3200" b="1" dirty="0"/>
              <a:t>.</a:t>
            </a:r>
            <a:r>
              <a:rPr lang="ro-RO" sz="3200" b="1" dirty="0"/>
              <a:t> Vulpea îl </a:t>
            </a:r>
            <a:r>
              <a:rPr lang="ro-RO" sz="3200" b="1" u="sng" dirty="0">
                <a:solidFill>
                  <a:srgbClr val="EA516C"/>
                </a:solidFill>
              </a:rPr>
              <a:t>refuză</a:t>
            </a:r>
            <a:r>
              <a:rPr lang="ro-RO" sz="3200" b="1" dirty="0"/>
              <a:t>.</a:t>
            </a:r>
            <a:r>
              <a:rPr lang="it-IT" sz="3200" b="1" dirty="0">
                <a:solidFill>
                  <a:srgbClr val="EA516C"/>
                </a:solidFill>
              </a:rPr>
              <a:t> </a:t>
            </a:r>
            <a:r>
              <a:rPr lang="ro-RO" sz="3200" b="1" dirty="0"/>
              <a:t>Prințul </a:t>
            </a:r>
            <a:r>
              <a:rPr lang="ro-RO" sz="3200" b="1" u="sng" dirty="0">
                <a:solidFill>
                  <a:srgbClr val="EA516C"/>
                </a:solidFill>
              </a:rPr>
              <a:t>caută</a:t>
            </a:r>
            <a:r>
              <a:rPr lang="ro-RO" sz="3200" b="1" dirty="0"/>
              <a:t> oameni. Vulpea </a:t>
            </a:r>
            <a:r>
              <a:rPr lang="ro-RO" sz="3200" b="1" u="sng" dirty="0">
                <a:solidFill>
                  <a:srgbClr val="EA516C"/>
                </a:solidFill>
              </a:rPr>
              <a:t>fuge</a:t>
            </a:r>
            <a:r>
              <a:rPr lang="ro-RO" sz="3200" b="1" dirty="0"/>
              <a:t> de ei. Oamenii o </a:t>
            </a:r>
            <a:r>
              <a:rPr lang="ro-RO" sz="3200" b="1" u="sng" dirty="0">
                <a:solidFill>
                  <a:srgbClr val="EA516C"/>
                </a:solidFill>
              </a:rPr>
              <a:t>vânează</a:t>
            </a:r>
            <a:r>
              <a:rPr lang="ro-RO" sz="3200" b="1" dirty="0"/>
              <a:t>.</a:t>
            </a:r>
            <a:endParaRPr lang="it-IT" sz="3200" b="1" dirty="0"/>
          </a:p>
        </p:txBody>
      </p:sp>
      <p:sp>
        <p:nvSpPr>
          <p:cNvPr id="16" name="Oval 15"/>
          <p:cNvSpPr/>
          <p:nvPr/>
        </p:nvSpPr>
        <p:spPr>
          <a:xfrm>
            <a:off x="6850235" y="2079051"/>
            <a:ext cx="1726605" cy="1596170"/>
          </a:xfrm>
          <a:prstGeom prst="ellipse">
            <a:avLst/>
          </a:prstGeom>
          <a:solidFill>
            <a:srgbClr val="F39C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err="1"/>
              <a:t>Verifică-te</a:t>
            </a:r>
            <a:r>
              <a:rPr lang="ro-RO" b="1" dirty="0"/>
              <a:t>!</a:t>
            </a:r>
            <a:endParaRPr lang="en-GB" b="1" dirty="0">
              <a:ln w="28575">
                <a:solidFill>
                  <a:srgbClr val="EA516C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81CCA-FD2D-4444-912A-D26B462B36D3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91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198" y="2102897"/>
            <a:ext cx="3816350" cy="1326103"/>
          </a:xfrm>
          <a:prstGeom prst="rect">
            <a:avLst/>
          </a:prstGeom>
          <a:solidFill>
            <a:srgbClr val="F9CACA"/>
          </a:solidFill>
        </p:spPr>
        <p:txBody>
          <a:bodyPr wrap="square" lIns="108000" tIns="108000" rIns="468000" bIns="108000" anchor="ctr" anchorCtr="0">
            <a:noAutofit/>
          </a:bodyPr>
          <a:lstStyle/>
          <a:p>
            <a:r>
              <a:rPr lang="es-ES" sz="2400" b="1" dirty="0"/>
              <a:t>Predicatul este </a:t>
            </a:r>
            <a:r>
              <a:rPr lang="es-ES" sz="2400" b="1" dirty="0" err="1"/>
              <a:t>exprimat</a:t>
            </a:r>
            <a:r>
              <a:rPr lang="es-ES" sz="2400" b="1" dirty="0"/>
              <a:t> </a:t>
            </a:r>
            <a:r>
              <a:rPr lang="es-ES" sz="2400" b="1" dirty="0" err="1"/>
              <a:t>prin</a:t>
            </a:r>
            <a:r>
              <a:rPr lang="es-ES" sz="2400" b="1" dirty="0"/>
              <a:t> </a:t>
            </a:r>
            <a:r>
              <a:rPr lang="es-ES" sz="2400" b="1" dirty="0" err="1"/>
              <a:t>verb</a:t>
            </a:r>
            <a:r>
              <a:rPr lang="es-ES" sz="2400" b="1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reținut</a:t>
            </a:r>
            <a:r>
              <a:rPr lang="en-GB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2913" y="4021750"/>
            <a:ext cx="3395437" cy="1326103"/>
          </a:xfrm>
          <a:prstGeom prst="rect">
            <a:avLst/>
          </a:prstGeom>
          <a:solidFill>
            <a:srgbClr val="F9CACA"/>
          </a:solidFill>
        </p:spPr>
        <p:txBody>
          <a:bodyPr wrap="square" lIns="180000" tIns="108000" rIns="108000" bIns="108000" anchor="ctr" anchorCtr="0">
            <a:noAutofit/>
          </a:bodyPr>
          <a:lstStyle/>
          <a:p>
            <a:pPr algn="r"/>
            <a:r>
              <a:rPr lang="it-IT" sz="2400" b="1" dirty="0"/>
              <a:t>O propoziție poate avea un singur predicat.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070" r="30070"/>
          <a:stretch/>
        </p:blipFill>
        <p:spPr>
          <a:xfrm>
            <a:off x="3376554" y="1222137"/>
            <a:ext cx="2146341" cy="5384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D30FD-027D-43CA-9907-FE45F0D635BB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02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266403"/>
            <a:ext cx="7632700" cy="525886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it-IT" sz="2000" dirty="0"/>
              <a:t>Găsește predicatele potrivite pentru aceste enunțuri: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632" y="2318631"/>
            <a:ext cx="712600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3200" b="1" dirty="0"/>
              <a:t>Păsările</a:t>
            </a:r>
            <a:r>
              <a:rPr lang="it-IT" sz="3200" b="1" dirty="0"/>
              <a:t> 		 </a:t>
            </a:r>
            <a:r>
              <a:rPr lang="ro-RO" sz="3200" b="1" dirty="0"/>
              <a:t>      vesele</a:t>
            </a:r>
            <a:r>
              <a:rPr lang="it-IT" sz="32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4900" y="2277244"/>
            <a:ext cx="1259551" cy="525886"/>
          </a:xfrm>
          <a:prstGeom prst="rect">
            <a:avLst/>
          </a:prstGeom>
          <a:solidFill>
            <a:srgbClr val="F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1632" y="3263687"/>
            <a:ext cx="66030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3200" b="1" dirty="0"/>
              <a:t>Vulpea             prin pădure</a:t>
            </a:r>
            <a:r>
              <a:rPr lang="it-IT" sz="3200" b="1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5050" y="3252572"/>
            <a:ext cx="1362075" cy="525886"/>
          </a:xfrm>
          <a:prstGeom prst="rect">
            <a:avLst/>
          </a:prstGeom>
          <a:solidFill>
            <a:srgbClr val="F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21632" y="4191104"/>
            <a:ext cx="50949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o-RO" sz="3200" b="1" dirty="0"/>
              <a:t>Fetița              florile</a:t>
            </a:r>
            <a:r>
              <a:rPr lang="it-IT" sz="3200" b="1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85050" y="4168775"/>
            <a:ext cx="1362075" cy="514771"/>
          </a:xfrm>
          <a:prstGeom prst="rect">
            <a:avLst/>
          </a:prstGeom>
          <a:solidFill>
            <a:srgbClr val="F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374900" y="-8487"/>
            <a:ext cx="4394200" cy="1050056"/>
          </a:xfrm>
          <a:custGeom>
            <a:avLst/>
            <a:gdLst>
              <a:gd name="connsiteX0" fmla="*/ 0 w 4394200"/>
              <a:gd name="connsiteY0" fmla="*/ 0 h 1050056"/>
              <a:gd name="connsiteX1" fmla="*/ 4394200 w 4394200"/>
              <a:gd name="connsiteY1" fmla="*/ 0 h 1050056"/>
              <a:gd name="connsiteX2" fmla="*/ 4394200 w 4394200"/>
              <a:gd name="connsiteY2" fmla="*/ 460038 h 1050056"/>
              <a:gd name="connsiteX3" fmla="*/ 4394200 w 4394200"/>
              <a:gd name="connsiteY3" fmla="*/ 631806 h 1050056"/>
              <a:gd name="connsiteX4" fmla="*/ 4394200 w 4394200"/>
              <a:gd name="connsiteY4" fmla="*/ 932049 h 1050056"/>
              <a:gd name="connsiteX5" fmla="*/ 4276193 w 4394200"/>
              <a:gd name="connsiteY5" fmla="*/ 1050056 h 1050056"/>
              <a:gd name="connsiteX6" fmla="*/ 118007 w 4394200"/>
              <a:gd name="connsiteY6" fmla="*/ 1050056 h 1050056"/>
              <a:gd name="connsiteX7" fmla="*/ 0 w 4394200"/>
              <a:gd name="connsiteY7" fmla="*/ 932049 h 1050056"/>
              <a:gd name="connsiteX8" fmla="*/ 0 w 4394200"/>
              <a:gd name="connsiteY8" fmla="*/ 631806 h 1050056"/>
              <a:gd name="connsiteX9" fmla="*/ 0 w 4394200"/>
              <a:gd name="connsiteY9" fmla="*/ 460038 h 10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4200" h="1050056">
                <a:moveTo>
                  <a:pt x="0" y="0"/>
                </a:moveTo>
                <a:lnTo>
                  <a:pt x="4394200" y="0"/>
                </a:lnTo>
                <a:lnTo>
                  <a:pt x="4394200" y="460038"/>
                </a:lnTo>
                <a:lnTo>
                  <a:pt x="4394200" y="631806"/>
                </a:lnTo>
                <a:lnTo>
                  <a:pt x="4394200" y="932049"/>
                </a:lnTo>
                <a:cubicBezTo>
                  <a:pt x="4394200" y="997222"/>
                  <a:pt x="4341366" y="1050056"/>
                  <a:pt x="4276193" y="1050056"/>
                </a:cubicBezTo>
                <a:lnTo>
                  <a:pt x="118007" y="1050056"/>
                </a:lnTo>
                <a:cubicBezTo>
                  <a:pt x="52834" y="1050056"/>
                  <a:pt x="0" y="997222"/>
                  <a:pt x="0" y="932049"/>
                </a:cubicBezTo>
                <a:lnTo>
                  <a:pt x="0" y="631806"/>
                </a:lnTo>
                <a:lnTo>
                  <a:pt x="0" y="460038"/>
                </a:lnTo>
                <a:close/>
              </a:path>
            </a:pathLst>
          </a:cu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6788"/>
            <a:ext cx="8220075" cy="994306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Provocare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5000262" y="3891287"/>
            <a:ext cx="3571487" cy="2442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7D7DAA-10A9-405C-8F6F-9CF7F45A0B21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24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266403"/>
            <a:ext cx="7632700" cy="833663"/>
          </a:xfrm>
          <a:prstGeom prst="rect">
            <a:avLst/>
          </a:prstGeom>
          <a:solidFill>
            <a:srgbClr val="FFEDAA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it-IT" sz="2000" dirty="0"/>
              <a:t>Construiește propriile enunțuri în care următoarele verbele să aibă rolul de predicat.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6824" y="3787572"/>
            <a:ext cx="14412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3200" b="1" dirty="0"/>
              <a:t>a recita</a:t>
            </a:r>
          </a:p>
        </p:txBody>
      </p:sp>
      <p:sp>
        <p:nvSpPr>
          <p:cNvPr id="17" name="Freeform 16"/>
          <p:cNvSpPr/>
          <p:nvPr/>
        </p:nvSpPr>
        <p:spPr>
          <a:xfrm>
            <a:off x="2374900" y="-8487"/>
            <a:ext cx="4394200" cy="1050056"/>
          </a:xfrm>
          <a:custGeom>
            <a:avLst/>
            <a:gdLst>
              <a:gd name="connsiteX0" fmla="*/ 0 w 4394200"/>
              <a:gd name="connsiteY0" fmla="*/ 0 h 1050056"/>
              <a:gd name="connsiteX1" fmla="*/ 4394200 w 4394200"/>
              <a:gd name="connsiteY1" fmla="*/ 0 h 1050056"/>
              <a:gd name="connsiteX2" fmla="*/ 4394200 w 4394200"/>
              <a:gd name="connsiteY2" fmla="*/ 460038 h 1050056"/>
              <a:gd name="connsiteX3" fmla="*/ 4394200 w 4394200"/>
              <a:gd name="connsiteY3" fmla="*/ 631806 h 1050056"/>
              <a:gd name="connsiteX4" fmla="*/ 4394200 w 4394200"/>
              <a:gd name="connsiteY4" fmla="*/ 932049 h 1050056"/>
              <a:gd name="connsiteX5" fmla="*/ 4276193 w 4394200"/>
              <a:gd name="connsiteY5" fmla="*/ 1050056 h 1050056"/>
              <a:gd name="connsiteX6" fmla="*/ 118007 w 4394200"/>
              <a:gd name="connsiteY6" fmla="*/ 1050056 h 1050056"/>
              <a:gd name="connsiteX7" fmla="*/ 0 w 4394200"/>
              <a:gd name="connsiteY7" fmla="*/ 932049 h 1050056"/>
              <a:gd name="connsiteX8" fmla="*/ 0 w 4394200"/>
              <a:gd name="connsiteY8" fmla="*/ 631806 h 1050056"/>
              <a:gd name="connsiteX9" fmla="*/ 0 w 4394200"/>
              <a:gd name="connsiteY9" fmla="*/ 460038 h 10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4200" h="1050056">
                <a:moveTo>
                  <a:pt x="0" y="0"/>
                </a:moveTo>
                <a:lnTo>
                  <a:pt x="4394200" y="0"/>
                </a:lnTo>
                <a:lnTo>
                  <a:pt x="4394200" y="460038"/>
                </a:lnTo>
                <a:lnTo>
                  <a:pt x="4394200" y="631806"/>
                </a:lnTo>
                <a:lnTo>
                  <a:pt x="4394200" y="932049"/>
                </a:lnTo>
                <a:cubicBezTo>
                  <a:pt x="4394200" y="997222"/>
                  <a:pt x="4341366" y="1050056"/>
                  <a:pt x="4276193" y="1050056"/>
                </a:cubicBezTo>
                <a:lnTo>
                  <a:pt x="118007" y="1050056"/>
                </a:lnTo>
                <a:cubicBezTo>
                  <a:pt x="52834" y="1050056"/>
                  <a:pt x="0" y="997222"/>
                  <a:pt x="0" y="932049"/>
                </a:cubicBezTo>
                <a:lnTo>
                  <a:pt x="0" y="631806"/>
                </a:lnTo>
                <a:lnTo>
                  <a:pt x="0" y="460038"/>
                </a:lnTo>
                <a:close/>
              </a:path>
            </a:pathLst>
          </a:cu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6788"/>
            <a:ext cx="8220075" cy="994306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Provocare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4284" y="5600382"/>
            <a:ext cx="13992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3200" b="1" dirty="0"/>
              <a:t>a coace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8094" y="3787572"/>
            <a:ext cx="1447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3200" b="1" dirty="0"/>
              <a:t>a cânta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70084" y="5600382"/>
            <a:ext cx="1447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3200" b="1" dirty="0"/>
              <a:t>a căuta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5880" y="3787572"/>
            <a:ext cx="11811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sz="3200" b="1" dirty="0"/>
              <a:t>a crea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349">
            <a:off x="3535169" y="1718383"/>
            <a:ext cx="2115269" cy="2338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83" y="4048920"/>
            <a:ext cx="2278676" cy="1611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942">
            <a:off x="4682224" y="4280015"/>
            <a:ext cx="2019297" cy="1801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6" y="2313774"/>
            <a:ext cx="1951924" cy="1572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0" y="2272214"/>
            <a:ext cx="2054784" cy="14675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270493-1EE2-479C-A17D-9AA38CCE16DE}"/>
              </a:ext>
            </a:extLst>
          </p:cNvPr>
          <p:cNvSpPr txBox="1"/>
          <p:nvPr/>
        </p:nvSpPr>
        <p:spPr>
          <a:xfrm>
            <a:off x="8309623" y="6616513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>
                <a:highlight>
                  <a:srgbClr val="EA516C"/>
                </a:highlight>
              </a:rPr>
              <a:t>Predicatul</a:t>
            </a:r>
            <a:endParaRPr lang="en-US" sz="1200" dirty="0">
              <a:highlight>
                <a:srgbClr val="EA516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60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</TotalTime>
  <Words>253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Trebuchet MS</vt:lpstr>
      <vt:lpstr>Wingdings 3</vt:lpstr>
      <vt:lpstr>Twinkl</vt:lpstr>
      <vt:lpstr>Arial</vt:lpstr>
      <vt:lpstr>Calibri</vt:lpstr>
      <vt:lpstr>Facet</vt:lpstr>
      <vt:lpstr>PowerPoint Presentation</vt:lpstr>
      <vt:lpstr>Cuvântul ca parte de propoziție</vt:lpstr>
      <vt:lpstr>Predicatul</vt:lpstr>
      <vt:lpstr>Ce face?</vt:lpstr>
      <vt:lpstr>Ce face?</vt:lpstr>
      <vt:lpstr>Aprofundează</vt:lpstr>
      <vt:lpstr>De reținut!</vt:lpstr>
      <vt:lpstr>Provocare</vt:lpstr>
      <vt:lpstr>Provocare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Ana Moarcas</dc:creator>
  <cp:lastModifiedBy>simona popescu</cp:lastModifiedBy>
  <cp:revision>71</cp:revision>
  <dcterms:created xsi:type="dcterms:W3CDTF">2020-05-05T09:47:16Z</dcterms:created>
  <dcterms:modified xsi:type="dcterms:W3CDTF">2021-04-24T19:14:02Z</dcterms:modified>
</cp:coreProperties>
</file>